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5" r:id="rId2"/>
    <p:sldId id="257" r:id="rId3"/>
    <p:sldId id="258" r:id="rId4"/>
    <p:sldId id="298" r:id="rId5"/>
    <p:sldId id="306" r:id="rId6"/>
    <p:sldId id="308" r:id="rId7"/>
    <p:sldId id="307" r:id="rId8"/>
    <p:sldId id="260" r:id="rId9"/>
    <p:sldId id="261" r:id="rId10"/>
    <p:sldId id="262" r:id="rId11"/>
    <p:sldId id="301" r:id="rId12"/>
    <p:sldId id="302" r:id="rId13"/>
    <p:sldId id="309" r:id="rId14"/>
    <p:sldId id="263" r:id="rId15"/>
    <p:sldId id="264" r:id="rId16"/>
    <p:sldId id="267" r:id="rId17"/>
    <p:sldId id="318" r:id="rId18"/>
    <p:sldId id="31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280A7-8D42-4D7D-BD57-CF845196A37A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C4B4B-1B1B-4511-B8D8-B19D88CD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8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15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62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1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46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9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45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380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7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745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78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69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C75D0-D074-4534-9329-113B779D813F}" type="datetimeFigureOut">
              <a:rPr lang="en-US" smtClean="0"/>
              <a:t>12/27/2025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EFE7D-9AAE-4B44-BF84-E239AAF30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7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5" Type="http://schemas.openxmlformats.org/officeDocument/2006/relationships/image" Target="../media/image1.png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5" Type="http://schemas.openxmlformats.org/officeDocument/2006/relationships/image" Target="../media/image1.png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5" Type="http://schemas.openxmlformats.org/officeDocument/2006/relationships/image" Target="../media/image1.png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6.wma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wma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0071CFB-5E2B-4C77-8657-A243AC1210B3}" type="slidenum">
              <a:rPr lang="en-US" altLang="en-US"/>
              <a:pPr eaLnBrk="1" hangingPunct="1"/>
              <a:t>1</a:t>
            </a:fld>
            <a:endParaRPr lang="en-US" altLang="en-US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2380128"/>
            <a:ext cx="8839200" cy="4249271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GB" altLang="en-US" sz="4400" dirty="0" smtClean="0"/>
              <a:t>Shim coils – RF coils</a:t>
            </a:r>
            <a:endParaRPr lang="en-GB" altLang="en-US" sz="44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2000" dirty="0"/>
          </a:p>
          <a:p>
            <a:pPr algn="ctr">
              <a:buNone/>
            </a:pPr>
            <a:r>
              <a:rPr lang="en-US" altLang="en-US" dirty="0" smtClean="0"/>
              <a:t> </a:t>
            </a:r>
            <a:endParaRPr lang="en-GB" altLang="en-US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20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20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36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altLang="en-US" sz="36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124041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/>
              <a:t>RF coils</a:t>
            </a:r>
          </a:p>
        </p:txBody>
      </p:sp>
      <p:sp>
        <p:nvSpPr>
          <p:cNvPr id="51203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44299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7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 coils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 coils are one of the most important components that affect image quality. </a:t>
            </a:r>
            <a:r>
              <a:rPr lang="en-US" dirty="0" smtClean="0"/>
              <a:t> </a:t>
            </a:r>
          </a:p>
          <a:p>
            <a:r>
              <a:rPr lang="en-US" dirty="0" smtClean="0"/>
              <a:t>A </a:t>
            </a:r>
            <a:r>
              <a:rPr lang="en-US" dirty="0"/>
              <a:t>transmitter coil sends or transmits an RF pulse.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receiver coil receives an RF pulse. </a:t>
            </a:r>
            <a:endParaRPr lang="en-US" dirty="0" smtClean="0"/>
          </a:p>
          <a:p>
            <a:r>
              <a:rPr lang="en-US" dirty="0" smtClean="0"/>
              <a:t>Some coils </a:t>
            </a:r>
            <a:r>
              <a:rPr lang="en-US" dirty="0"/>
              <a:t>such as body coils and head coils </a:t>
            </a:r>
            <a:r>
              <a:rPr lang="en-US" dirty="0" smtClean="0"/>
              <a:t>are </a:t>
            </a:r>
            <a:r>
              <a:rPr lang="en-US" dirty="0"/>
              <a:t>both transmitters and </a:t>
            </a:r>
            <a:r>
              <a:rPr lang="en-US" dirty="0" smtClean="0"/>
              <a:t>receivers (T/R). </a:t>
            </a:r>
          </a:p>
          <a:p>
            <a:r>
              <a:rPr lang="en-US" dirty="0" smtClean="0"/>
              <a:t>Others </a:t>
            </a:r>
            <a:r>
              <a:rPr lang="en-US" dirty="0"/>
              <a:t>are just receivers (e.g</a:t>
            </a:r>
            <a:r>
              <a:rPr lang="en-US" dirty="0" smtClean="0"/>
              <a:t>., surface </a:t>
            </a:r>
            <a:r>
              <a:rPr lang="en-US" dirty="0"/>
              <a:t>coils</a:t>
            </a:r>
            <a:r>
              <a:rPr lang="en-US" dirty="0" smtClean="0"/>
              <a:t>). 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6822" y="4424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Body coil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body coil is a fixed part of the magnet that surrounds the patient and is used in a variety </a:t>
            </a:r>
            <a:r>
              <a:rPr lang="en-US" dirty="0" smtClean="0"/>
              <a:t>of applications </a:t>
            </a:r>
            <a:r>
              <a:rPr lang="en-US" dirty="0"/>
              <a:t>as a transmitter and/or receiver. </a:t>
            </a:r>
            <a:endParaRPr lang="en-US" dirty="0" smtClean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7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 coil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head coil surrounds the patient's head and may act as both a transmitter and receiver or just as a receiver.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6074" y="2847721"/>
            <a:ext cx="2882763" cy="2307146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5598459"/>
            <a:ext cx="609600" cy="57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03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en-US" smtClean="0"/>
              <a:t>RF transmitter coil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1676400" y="990600"/>
            <a:ext cx="8839200" cy="5638800"/>
          </a:xfrm>
        </p:spPr>
        <p:txBody>
          <a:bodyPr/>
          <a:lstStyle/>
          <a:p>
            <a:r>
              <a:rPr lang="en-US" altLang="en-US" smtClean="0"/>
              <a:t>It is a loop of wire </a:t>
            </a:r>
          </a:p>
          <a:p>
            <a:r>
              <a:rPr lang="en-US" altLang="en-US" smtClean="0"/>
              <a:t>Passing current through RF transmitter coil </a:t>
            </a:r>
            <a:r>
              <a:rPr lang="en-US" altLang="en-US" smtClean="0">
                <a:sym typeface="Wingdings" panose="05000000000000000000" pitchFamily="2" charset="2"/>
              </a:rPr>
              <a:t></a:t>
            </a:r>
          </a:p>
          <a:p>
            <a:r>
              <a:rPr lang="en-US" altLang="en-US" smtClean="0">
                <a:sym typeface="Wingdings" panose="05000000000000000000" pitchFamily="2" charset="2"/>
              </a:rPr>
              <a:t>Oscillating secondary magnetic field (B1) </a:t>
            </a:r>
          </a:p>
          <a:p>
            <a:r>
              <a:rPr lang="en-US" altLang="en-US" smtClean="0">
                <a:sym typeface="Wingdings" panose="05000000000000000000" pitchFamily="2" charset="2"/>
              </a:rPr>
              <a:t>Creating RF pulse</a:t>
            </a:r>
            <a:endParaRPr lang="en-US" altLang="en-US" smtClean="0"/>
          </a:p>
        </p:txBody>
      </p:sp>
      <p:pic>
        <p:nvPicPr>
          <p:cNvPr id="5222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657600"/>
            <a:ext cx="4876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2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en-US" altLang="en-US" smtClean="0"/>
              <a:t>RF transmitter coils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1981200" y="1143000"/>
            <a:ext cx="8229600" cy="5562600"/>
          </a:xfrm>
        </p:spPr>
        <p:txBody>
          <a:bodyPr/>
          <a:lstStyle/>
          <a:p>
            <a:r>
              <a:rPr lang="en-US" altLang="en-US" smtClean="0"/>
              <a:t>The secondary magnetic field (B1) must be situated at the right angles to the main magnetic field (B0)</a:t>
            </a:r>
          </a:p>
        </p:txBody>
      </p:sp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124200"/>
            <a:ext cx="56388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39118" y="205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69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Receiver coils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If a loop of wire is exposed to an oscillating field, a current is induced in the loop. This current and the resulting voltage constitute the MR signal. 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8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MRI instrumentations</a:t>
            </a:r>
          </a:p>
        </p:txBody>
      </p:sp>
      <p:pic>
        <p:nvPicPr>
          <p:cNvPr id="573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27338" y="1600200"/>
            <a:ext cx="6773862" cy="5029200"/>
          </a:xfrm>
          <a:noFill/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9248" y="5702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29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Westbrook </a:t>
            </a:r>
            <a:r>
              <a:rPr lang="en-US" dirty="0"/>
              <a:t>C, MRI at a Glance, Blackwell Science, Second </a:t>
            </a:r>
            <a:r>
              <a:rPr lang="en-US" dirty="0" smtClean="0"/>
              <a:t>edition</a:t>
            </a:r>
            <a:endParaRPr lang="en-US" dirty="0"/>
          </a:p>
          <a:p>
            <a:r>
              <a:rPr lang="en-US" dirty="0" err="1"/>
              <a:t>Hashemi</a:t>
            </a:r>
            <a:r>
              <a:rPr lang="en-US" dirty="0"/>
              <a:t>, RH and Brandy WG. MRI the Basics, </a:t>
            </a:r>
            <a:r>
              <a:rPr lang="en-US" dirty="0" err="1"/>
              <a:t>Wolters</a:t>
            </a:r>
            <a:r>
              <a:rPr lang="en-US" dirty="0"/>
              <a:t> Kluwer, Second </a:t>
            </a:r>
            <a:r>
              <a:rPr lang="en-US" dirty="0" smtClean="0"/>
              <a:t>edition</a:t>
            </a:r>
          </a:p>
          <a:p>
            <a:r>
              <a:rPr lang="en-US" dirty="0"/>
              <a:t>Blink EJ, </a:t>
            </a:r>
            <a:r>
              <a:rPr lang="en-US" dirty="0" err="1"/>
              <a:t>mri</a:t>
            </a:r>
            <a:r>
              <a:rPr lang="en-US" dirty="0"/>
              <a:t> : Physics, 2004 </a:t>
            </a:r>
            <a:endParaRPr lang="en-US" dirty="0" smtClean="0"/>
          </a:p>
          <a:p>
            <a:r>
              <a:rPr lang="en-US" dirty="0"/>
              <a:t>Westbrook C</a:t>
            </a:r>
            <a:r>
              <a:rPr lang="en-US" dirty="0" smtClean="0"/>
              <a:t>, Handbook of MRI technique, </a:t>
            </a:r>
            <a:r>
              <a:rPr lang="en-US" dirty="0"/>
              <a:t>Blackwell Science, Second edition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89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Shim coils </a:t>
            </a:r>
          </a:p>
        </p:txBody>
      </p:sp>
      <p:sp>
        <p:nvSpPr>
          <p:cNvPr id="35843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33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en-US" altLang="en-US" dirty="0" smtClean="0"/>
              <a:t>Magnetic field </a:t>
            </a:r>
            <a:r>
              <a:rPr lang="en-US" dirty="0" err="1"/>
              <a:t>inhomogeneities</a:t>
            </a:r>
            <a:r>
              <a:rPr lang="en-US" b="1" dirty="0"/>
              <a:t> </a:t>
            </a:r>
            <a:endParaRPr lang="en-US" altLang="en-US" dirty="0" smtClean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981200" y="1143000"/>
            <a:ext cx="8229600" cy="5562600"/>
          </a:xfrm>
        </p:spPr>
        <p:txBody>
          <a:bodyPr/>
          <a:lstStyle/>
          <a:p>
            <a:r>
              <a:rPr lang="en-US" altLang="en-US" dirty="0" smtClean="0"/>
              <a:t>It is impossible to create an electromagnet which produces a perfectly homogenous magnetic field.</a:t>
            </a:r>
          </a:p>
          <a:p>
            <a:r>
              <a:rPr lang="en-US" altLang="en-US" dirty="0" smtClean="0"/>
              <a:t>?</a:t>
            </a:r>
          </a:p>
          <a:p>
            <a:r>
              <a:rPr lang="en-US" altLang="en-US" dirty="0" smtClean="0"/>
              <a:t>Design limitations </a:t>
            </a:r>
          </a:p>
        </p:txBody>
      </p:sp>
      <p:pic>
        <p:nvPicPr>
          <p:cNvPr id="3686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038600"/>
            <a:ext cx="3200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4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Magnetic field </a:t>
            </a:r>
            <a:r>
              <a:rPr lang="en-US" dirty="0" err="1"/>
              <a:t>inhomogeneities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strength of the field </a:t>
            </a:r>
            <a:r>
              <a:rPr lang="en-US" dirty="0" smtClean="0"/>
              <a:t>is dependent </a:t>
            </a:r>
            <a:r>
              <a:rPr lang="en-US" dirty="0"/>
              <a:t>on the distance between the </a:t>
            </a:r>
            <a:r>
              <a:rPr lang="en-US" dirty="0" smtClean="0"/>
              <a:t>loops.</a:t>
            </a:r>
          </a:p>
          <a:p>
            <a:r>
              <a:rPr lang="en-US" dirty="0" smtClean="0"/>
              <a:t>Unevenly </a:t>
            </a:r>
            <a:r>
              <a:rPr lang="en-US" dirty="0"/>
              <a:t>spaced </a:t>
            </a:r>
            <a:r>
              <a:rPr lang="en-US" dirty="0" smtClean="0"/>
              <a:t>loops create </a:t>
            </a:r>
            <a:r>
              <a:rPr lang="en-US" dirty="0" err="1" smtClean="0"/>
              <a:t>inhomogeneities</a:t>
            </a:r>
            <a:r>
              <a:rPr lang="en-US" b="1" dirty="0" smtClean="0"/>
              <a:t> </a:t>
            </a:r>
            <a:r>
              <a:rPr lang="en-US" dirty="0"/>
              <a:t>in the main magnetic field.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 err="1" smtClean="0"/>
              <a:t>inhomogeneities</a:t>
            </a:r>
            <a:r>
              <a:rPr lang="en-US" b="1" dirty="0" smtClean="0"/>
              <a:t> </a:t>
            </a:r>
            <a:r>
              <a:rPr lang="en-US" dirty="0" smtClean="0"/>
              <a:t>are measured </a:t>
            </a:r>
            <a:r>
              <a:rPr lang="en-US" dirty="0"/>
              <a:t>in parts per million (ppm).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038600"/>
            <a:ext cx="3200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73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</a:t>
            </a:r>
            <a:r>
              <a:rPr lang="en-US" dirty="0" smtClean="0"/>
              <a:t>homogeneity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Required homogeneity for: </a:t>
            </a:r>
          </a:p>
          <a:p>
            <a:pPr marL="0" indent="0">
              <a:buNone/>
            </a:pPr>
            <a:r>
              <a:rPr lang="en-US" dirty="0" smtClean="0"/>
              <a:t>   - Imaging purposes</a:t>
            </a:r>
            <a:r>
              <a:rPr lang="en-US" smtClean="0"/>
              <a:t>: 10 </a:t>
            </a:r>
            <a:r>
              <a:rPr lang="en-US" dirty="0" smtClean="0"/>
              <a:t>ppm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- Spectroscopic procedures (MRS): a </a:t>
            </a:r>
            <a:r>
              <a:rPr lang="en-US" dirty="0"/>
              <a:t>more homogeneous environment </a:t>
            </a:r>
            <a:r>
              <a:rPr lang="en-US" dirty="0" smtClean="0"/>
              <a:t>of 1ppm</a:t>
            </a:r>
            <a:r>
              <a:rPr lang="en-US" dirty="0"/>
              <a:t>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45572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9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Shimming and shim coil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Inhomogeneities</a:t>
            </a:r>
            <a:r>
              <a:rPr lang="en-US" dirty="0"/>
              <a:t> in the external field are undesirable and can cause artifacts.</a:t>
            </a:r>
          </a:p>
          <a:p>
            <a:r>
              <a:rPr lang="en-US" dirty="0" smtClean="0"/>
              <a:t>To </a:t>
            </a:r>
            <a:r>
              <a:rPr lang="en-US" dirty="0"/>
              <a:t>correct for these </a:t>
            </a:r>
            <a:r>
              <a:rPr lang="en-US" dirty="0" err="1"/>
              <a:t>inhomogeneities</a:t>
            </a:r>
            <a:r>
              <a:rPr lang="en-US" dirty="0"/>
              <a:t>, another loop of </a:t>
            </a:r>
            <a:r>
              <a:rPr lang="en-US" dirty="0" smtClean="0"/>
              <a:t>current-carrying wire </a:t>
            </a:r>
            <a:r>
              <a:rPr lang="en-US" dirty="0"/>
              <a:t>is placed in the area of the inhomogeneity. </a:t>
            </a:r>
            <a:endParaRPr lang="en-US" dirty="0" smtClean="0"/>
          </a:p>
          <a:p>
            <a:r>
              <a:rPr lang="en-US" dirty="0" smtClean="0"/>
              <a:t>This</a:t>
            </a:r>
            <a:r>
              <a:rPr lang="en-US" dirty="0"/>
              <a:t> </a:t>
            </a:r>
            <a:r>
              <a:rPr lang="en-US" dirty="0" smtClean="0"/>
              <a:t>compensates </a:t>
            </a:r>
            <a:r>
              <a:rPr lang="en-US" dirty="0"/>
              <a:t>for the </a:t>
            </a:r>
            <a:r>
              <a:rPr lang="en-US" dirty="0" err="1"/>
              <a:t>inhomogeneities</a:t>
            </a:r>
            <a:r>
              <a:rPr lang="en-US" dirty="0"/>
              <a:t> in the main magnetic field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>
                <a:sym typeface="Wingdings" panose="05000000000000000000" pitchFamily="2" charset="2"/>
              </a:rPr>
              <a:t>C</a:t>
            </a:r>
            <a:r>
              <a:rPr lang="en-US" dirty="0" smtClean="0"/>
              <a:t>reates </a:t>
            </a:r>
            <a:r>
              <a:rPr lang="en-US" dirty="0"/>
              <a:t>magnetic field homogeneity or evenness.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process </a:t>
            </a:r>
            <a:r>
              <a:rPr lang="en-US" dirty="0" smtClean="0"/>
              <a:t>is called shimming.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Extra </a:t>
            </a:r>
            <a:r>
              <a:rPr lang="en-US" dirty="0"/>
              <a:t>loop of wire is called a shim</a:t>
            </a:r>
            <a:r>
              <a:rPr lang="en-US" b="1" dirty="0"/>
              <a:t> </a:t>
            </a:r>
            <a:r>
              <a:rPr lang="en-US" dirty="0"/>
              <a:t>coil</a:t>
            </a:r>
            <a:r>
              <a:rPr lang="en-US" dirty="0" smtClean="0"/>
              <a:t>.  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31369" y="4592391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31369" y="53846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9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5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Shim coils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coils are used to create a more uniform external magnetic field B0. </a:t>
            </a:r>
            <a:endParaRPr lang="en-US" dirty="0" smtClean="0"/>
          </a:p>
          <a:p>
            <a:r>
              <a:rPr lang="en-US" dirty="0" smtClean="0"/>
              <a:t>Shim </a:t>
            </a:r>
            <a:r>
              <a:rPr lang="en-US" dirty="0"/>
              <a:t>coils help to minimize (</a:t>
            </a:r>
            <a:r>
              <a:rPr lang="en-US" dirty="0" smtClean="0"/>
              <a:t>although not </a:t>
            </a:r>
            <a:r>
              <a:rPr lang="en-US" dirty="0"/>
              <a:t>totally eliminate) such variations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Shimming 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Active shimming:</a:t>
            </a:r>
          </a:p>
          <a:p>
            <a:r>
              <a:rPr lang="en-US" altLang="en-US" dirty="0" smtClean="0"/>
              <a:t>Magnet shimming with loops of current carrying wire</a:t>
            </a:r>
          </a:p>
          <a:p>
            <a:r>
              <a:rPr lang="en-US" altLang="en-US" dirty="0"/>
              <a:t>Passive shimming: </a:t>
            </a:r>
          </a:p>
          <a:p>
            <a:r>
              <a:rPr lang="en-US" altLang="en-US" dirty="0"/>
              <a:t>Magnet shimming with metal</a:t>
            </a:r>
          </a:p>
          <a:p>
            <a:pPr marL="0" indent="0">
              <a:buNone/>
            </a:pPr>
            <a:endParaRPr lang="en-US" altLang="en-US" dirty="0" smtClean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8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2458"/>
          </a:xfrm>
        </p:spPr>
        <p:txBody>
          <a:bodyPr/>
          <a:lstStyle/>
          <a:p>
            <a:r>
              <a:rPr lang="en-US" altLang="en-US" dirty="0" smtClean="0"/>
              <a:t>Shimming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838200" y="1107584"/>
            <a:ext cx="10515600" cy="5069379"/>
          </a:xfrm>
        </p:spPr>
        <p:txBody>
          <a:bodyPr/>
          <a:lstStyle/>
          <a:p>
            <a:r>
              <a:rPr lang="en-US" altLang="en-US" dirty="0" smtClean="0"/>
              <a:t>The shim system requires a power supply which is separate from other power supplies within the system.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27338" y="2253803"/>
            <a:ext cx="5893520" cy="4375597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59789" y="44416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88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489</Words>
  <Application>Microsoft Office PowerPoint</Application>
  <PresentationFormat>Widescreen</PresentationFormat>
  <Paragraphs>62</Paragraphs>
  <Slides>18</Slides>
  <Notes>0</Notes>
  <HiddenSlides>0</HiddenSlides>
  <MMClips>17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Office Theme</vt:lpstr>
      <vt:lpstr>PowerPoint Presentation</vt:lpstr>
      <vt:lpstr>Shim coils </vt:lpstr>
      <vt:lpstr>Magnetic field inhomogeneities </vt:lpstr>
      <vt:lpstr>Magnetic field inhomogeneities </vt:lpstr>
      <vt:lpstr>Field homogeneity </vt:lpstr>
      <vt:lpstr>Shimming and shim coil</vt:lpstr>
      <vt:lpstr>Shim coils</vt:lpstr>
      <vt:lpstr>Shimming </vt:lpstr>
      <vt:lpstr>Shimming</vt:lpstr>
      <vt:lpstr>RF coils</vt:lpstr>
      <vt:lpstr>RF coils</vt:lpstr>
      <vt:lpstr>Body coil</vt:lpstr>
      <vt:lpstr>Head coil</vt:lpstr>
      <vt:lpstr>RF transmitter coil</vt:lpstr>
      <vt:lpstr>RF transmitter coils</vt:lpstr>
      <vt:lpstr>Receiver coils</vt:lpstr>
      <vt:lpstr>MRI instrumentations</vt:lpstr>
      <vt:lpstr>References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Nahid</dc:creator>
  <cp:lastModifiedBy>User</cp:lastModifiedBy>
  <cp:revision>112</cp:revision>
  <dcterms:created xsi:type="dcterms:W3CDTF">2020-04-01T07:22:24Z</dcterms:created>
  <dcterms:modified xsi:type="dcterms:W3CDTF">2025-12-27T05:49:23Z</dcterms:modified>
  <cp:contentStatus/>
</cp:coreProperties>
</file>